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65" r:id="rId1"/>
  </p:sldMasterIdLst>
  <p:notesMasterIdLst>
    <p:notesMasterId r:id="rId16"/>
  </p:notesMasterIdLst>
  <p:sldIdLst>
    <p:sldId id="256" r:id="rId2"/>
    <p:sldId id="266" r:id="rId3"/>
    <p:sldId id="257" r:id="rId4"/>
    <p:sldId id="258" r:id="rId5"/>
    <p:sldId id="259" r:id="rId6"/>
    <p:sldId id="270" r:id="rId7"/>
    <p:sldId id="264" r:id="rId8"/>
    <p:sldId id="267" r:id="rId9"/>
    <p:sldId id="269" r:id="rId10"/>
    <p:sldId id="268" r:id="rId11"/>
    <p:sldId id="271" r:id="rId12"/>
    <p:sldId id="265" r:id="rId13"/>
    <p:sldId id="261" r:id="rId14"/>
    <p:sldId id="262" r:id="rId15"/>
  </p:sldIdLst>
  <p:sldSz cx="14630400" cy="8229600"/>
  <p:notesSz cx="8229600" cy="14630400"/>
  <p:embeddedFontLst>
    <p:embeddedFont>
      <p:font typeface="Garamond" panose="02020404030301010803" pitchFamily="18" charset="0"/>
      <p:regular r:id="rId17"/>
      <p:bold r:id="rId18"/>
      <p:italic r:id="rId19"/>
    </p:embeddedFont>
    <p:embeddedFont>
      <p:font typeface="Gelasio Semi Bold" panose="020B060402020202020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00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01EC8-7A3A-6796-DBC4-7DB8114D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267BD-A951-3423-8216-05C68E1EA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59D90-0DB1-70DE-D890-35A7D785B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7CD4C-0819-E267-D99D-F5375D22A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0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92962-6DDE-4363-B3F5-0829E6479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99B89-14C5-06C4-90B8-005689428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51D1A-A5DD-BEBC-C246-415DF4CBA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FBB95-A0A8-ADAB-892B-6F709F90DA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C4021-B8AD-C504-4FE3-9B86C3A5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9CFD5A-6495-5B73-D9A2-1BDD7BA8B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A906D7-7554-1072-728B-428C5AAD8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8323E-1644-A81F-B6E8-E7319936A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5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5FA3-207E-1C2C-B4AF-C3DE164A3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2D7B1-22B9-B320-C2C1-A3941FCF3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C59E72-8820-091C-A23D-465482B8F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CE341-0BE9-0058-6929-6901A1670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7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99F51-F4A4-02F9-1292-08A1A4EA0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FE6B52-77AA-C0B8-8401-10BFB24EA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F6267-AEA5-3FEB-9877-FF855F67D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79B1C-BC4C-50E7-085A-C99FCDEF7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59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09EA4-7D40-9C21-598D-76DC698EE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4711F-7449-28AD-2260-6C5D1EEEF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6819C-DC58-6F16-F263-8EBCCD2C7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388C-3F0D-3999-277C-275823098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65921-A762-353A-0F43-65F9E64D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59523-7356-B9DF-E238-B0ACBAD5B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70678-6AFF-674D-EC46-EAFAA312B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EA744-F9F8-FAC1-C984-AACE96B9C1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46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D1AB2-4EDA-B906-9042-7D0E3BDD6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9E4F1-AC72-1114-6AA1-84671A158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378CF6-460F-AE2F-A3BD-8ED9F90EB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D7C68-B7B2-BDF6-DD59-1420448AC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4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403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564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4452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0357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460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2120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997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4803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999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972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308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6953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8577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890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335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611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40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505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31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6064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4321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872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5432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938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1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77577" y="422141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accent5">
                    <a:lumMod val="50000"/>
                  </a:schemeClr>
                </a:solidFill>
                <a:ea typeface="Gelasio Semi Bold" pitchFamily="34" charset="-122"/>
                <a:cs typeface="Gelasio Semi Bold" pitchFamily="34" charset="-120"/>
              </a:rPr>
              <a:t>Autonomous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accent5">
                    <a:lumMod val="50000"/>
                  </a:schemeClr>
                </a:solidFill>
                <a:ea typeface="Gelasio Semi Bold" pitchFamily="34" charset="-122"/>
                <a:cs typeface="Gelasio Semi Bold" pitchFamily="34" charset="-120"/>
              </a:rPr>
              <a:t>Robot Waiters</a:t>
            </a:r>
            <a:endParaRPr lang="en-US" sz="6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5319102" y="7118778"/>
            <a:ext cx="5734332" cy="61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kern="100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Iskoola Pota" panose="02020603050405030304" pitchFamily="18" charset="0"/>
              </a:rPr>
              <a:t>GROUP 12 – </a:t>
            </a:r>
            <a:r>
              <a:rPr lang="en-US" sz="2400" b="1" kern="1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Aptos" panose="020B0004020202020204" pitchFamily="34" charset="0"/>
                <a:cs typeface="Iskoola Pota" panose="02020603050405030304" pitchFamily="18" charset="0"/>
              </a:rPr>
              <a:t>Final</a:t>
            </a:r>
            <a:r>
              <a:rPr lang="en-US" sz="2400" b="1" kern="100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Iskoola Pota" panose="02020603050405030304" pitchFamily="18" charset="0"/>
              </a:rPr>
              <a:t> Progress</a:t>
            </a:r>
            <a:endParaRPr lang="en-US" sz="2400" b="1" kern="100" dirty="0">
              <a:solidFill>
                <a:schemeClr val="accent4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2060305040503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756440" y="5821561"/>
            <a:ext cx="25663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E05DF3F-4111-DB6F-7BF4-B8C4F2A4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C8008-779E-6722-E0CC-FB041420E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AE39A66-B076-C4D4-FA1F-1A4143AC9066}"/>
              </a:ext>
            </a:extLst>
          </p:cNvPr>
          <p:cNvSpPr/>
          <p:nvPr/>
        </p:nvSpPr>
        <p:spPr>
          <a:xfrm>
            <a:off x="4168918" y="1056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0552CC5-D15E-FC7F-64E8-0BA558EE46CA}"/>
              </a:ext>
            </a:extLst>
          </p:cNvPr>
          <p:cNvSpPr/>
          <p:nvPr/>
        </p:nvSpPr>
        <p:spPr>
          <a:xfrm>
            <a:off x="6507004" y="415861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CB5B916-54D9-EBF7-E215-5B610B1E8386}"/>
              </a:ext>
            </a:extLst>
          </p:cNvPr>
          <p:cNvSpPr/>
          <p:nvPr/>
        </p:nvSpPr>
        <p:spPr>
          <a:xfrm>
            <a:off x="10398681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AFE0AE8-47B0-4C7D-2955-215E85660DEA}"/>
              </a:ext>
            </a:extLst>
          </p:cNvPr>
          <p:cNvSpPr/>
          <p:nvPr/>
        </p:nvSpPr>
        <p:spPr>
          <a:xfrm>
            <a:off x="10398681" y="41586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34F3C6-4EC5-8142-F810-B0A9E66374BA}"/>
              </a:ext>
            </a:extLst>
          </p:cNvPr>
          <p:cNvSpPr txBox="1"/>
          <p:nvPr/>
        </p:nvSpPr>
        <p:spPr>
          <a:xfrm>
            <a:off x="4763384" y="878087"/>
            <a:ext cx="4693134" cy="779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FINAL DESIGN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A7322-12AF-54D8-1D00-7FB2264EC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467" y="2056739"/>
            <a:ext cx="6443995" cy="48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57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F1EAA-8869-7BA0-3049-D42A8A478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934F847-DE89-8691-C524-894820BEF47D}"/>
              </a:ext>
            </a:extLst>
          </p:cNvPr>
          <p:cNvSpPr/>
          <p:nvPr/>
        </p:nvSpPr>
        <p:spPr>
          <a:xfrm>
            <a:off x="4168918" y="10569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08E7E61-2759-651F-FB57-8662D2337009}"/>
              </a:ext>
            </a:extLst>
          </p:cNvPr>
          <p:cNvSpPr/>
          <p:nvPr/>
        </p:nvSpPr>
        <p:spPr>
          <a:xfrm>
            <a:off x="6507004" y="415861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9B7B06B-66C7-9435-C043-44CC4DD8AD2E}"/>
              </a:ext>
            </a:extLst>
          </p:cNvPr>
          <p:cNvSpPr/>
          <p:nvPr/>
        </p:nvSpPr>
        <p:spPr>
          <a:xfrm>
            <a:off x="10398681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B0E1B0E-F94D-4281-C4D4-07666E3272D9}"/>
              </a:ext>
            </a:extLst>
          </p:cNvPr>
          <p:cNvSpPr/>
          <p:nvPr/>
        </p:nvSpPr>
        <p:spPr>
          <a:xfrm>
            <a:off x="10398681" y="41586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3150E-2D4C-AEE5-52F6-066FB5900A39}"/>
              </a:ext>
            </a:extLst>
          </p:cNvPr>
          <p:cNvSpPr txBox="1"/>
          <p:nvPr/>
        </p:nvSpPr>
        <p:spPr>
          <a:xfrm>
            <a:off x="4763384" y="878087"/>
            <a:ext cx="4693134" cy="779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FINAL DESIGN </a:t>
            </a:r>
          </a:p>
        </p:txBody>
      </p:sp>
      <p:pic>
        <p:nvPicPr>
          <p:cNvPr id="2" name="VID-20250321-WA0005">
            <a:hlinkClick r:id="" action="ppaction://media"/>
            <a:extLst>
              <a:ext uri="{FF2B5EF4-FFF2-40B4-BE49-F238E27FC236}">
                <a16:creationId xmlns:a16="http://schemas.microsoft.com/office/drawing/2014/main" id="{BEF6DC09-64A0-37CC-21EE-75C21708FF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1519" y="2342387"/>
            <a:ext cx="6461125" cy="3641725"/>
          </a:xfrm>
          <a:prstGeom prst="rect">
            <a:avLst/>
          </a:prstGeom>
        </p:spPr>
      </p:pic>
      <p:pic>
        <p:nvPicPr>
          <p:cNvPr id="4" name="VID-20250321-WA0006">
            <a:hlinkClick r:id="" action="ppaction://media"/>
            <a:extLst>
              <a:ext uri="{FF2B5EF4-FFF2-40B4-BE49-F238E27FC236}">
                <a16:creationId xmlns:a16="http://schemas.microsoft.com/office/drawing/2014/main" id="{FF79F315-CD2F-D896-BED7-4D7D8D7176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04083" y="1983866"/>
            <a:ext cx="2917432" cy="51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6E346-E9DF-71C3-95F0-C6E7F969A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ECEB7C3-F90C-84C4-BDBC-8628CA2B1065}"/>
              </a:ext>
            </a:extLst>
          </p:cNvPr>
          <p:cNvSpPr/>
          <p:nvPr/>
        </p:nvSpPr>
        <p:spPr>
          <a:xfrm>
            <a:off x="3485674" y="2531028"/>
            <a:ext cx="585751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endParaRPr lang="en-US" sz="41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0779E46-07BB-F85A-020C-5C6795E10EC5}"/>
              </a:ext>
            </a:extLst>
          </p:cNvPr>
          <p:cNvSpPr/>
          <p:nvPr/>
        </p:nvSpPr>
        <p:spPr>
          <a:xfrm>
            <a:off x="3961448" y="5180350"/>
            <a:ext cx="22860" cy="735925"/>
          </a:xfrm>
          <a:prstGeom prst="roundRect">
            <a:avLst>
              <a:gd name="adj" fmla="val 13797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C675D3B-5B58-01F6-134E-FE164DB86EB5}"/>
              </a:ext>
            </a:extLst>
          </p:cNvPr>
          <p:cNvSpPr/>
          <p:nvPr/>
        </p:nvSpPr>
        <p:spPr>
          <a:xfrm>
            <a:off x="3898463" y="5758517"/>
            <a:ext cx="14882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2573B7E-DAC2-2D52-B291-C3DE157EC2A4}"/>
              </a:ext>
            </a:extLst>
          </p:cNvPr>
          <p:cNvSpPr/>
          <p:nvPr/>
        </p:nvSpPr>
        <p:spPr>
          <a:xfrm>
            <a:off x="7303651" y="5916156"/>
            <a:ext cx="22860" cy="735925"/>
          </a:xfrm>
          <a:prstGeom prst="roundRect">
            <a:avLst>
              <a:gd name="adj" fmla="val 13797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BFFB189-2BEF-FBE3-085B-5D5379F6516A}"/>
              </a:ext>
            </a:extLst>
          </p:cNvPr>
          <p:cNvSpPr/>
          <p:nvPr/>
        </p:nvSpPr>
        <p:spPr>
          <a:xfrm>
            <a:off x="6000988" y="68624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F47CB71-E8CC-EC54-3D62-BFC7F406BFDA}"/>
              </a:ext>
            </a:extLst>
          </p:cNvPr>
          <p:cNvSpPr/>
          <p:nvPr/>
        </p:nvSpPr>
        <p:spPr>
          <a:xfrm>
            <a:off x="4288393" y="7317105"/>
            <a:ext cx="60536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951BF407-3C8C-1F00-0D3B-5D855612667E}"/>
              </a:ext>
            </a:extLst>
          </p:cNvPr>
          <p:cNvSpPr/>
          <p:nvPr/>
        </p:nvSpPr>
        <p:spPr>
          <a:xfrm>
            <a:off x="10645854" y="5180350"/>
            <a:ext cx="22860" cy="735925"/>
          </a:xfrm>
          <a:prstGeom prst="roundRect">
            <a:avLst>
              <a:gd name="adj" fmla="val 137978"/>
            </a:avLst>
          </a:prstGeom>
          <a:solidFill>
            <a:srgbClr val="D4CEC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47C054C7-8DF6-7424-963C-1987DFD31481}"/>
              </a:ext>
            </a:extLst>
          </p:cNvPr>
          <p:cNvSpPr/>
          <p:nvPr/>
        </p:nvSpPr>
        <p:spPr>
          <a:xfrm>
            <a:off x="10562273" y="5758517"/>
            <a:ext cx="19002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97BA92-88B0-FFB8-7FEE-AF05A2C9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083" y="0"/>
            <a:ext cx="14873467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BAEA9-3062-F8FD-BE56-1C3E0AAA7F7D}"/>
              </a:ext>
            </a:extLst>
          </p:cNvPr>
          <p:cNvSpPr txBox="1"/>
          <p:nvPr/>
        </p:nvSpPr>
        <p:spPr>
          <a:xfrm>
            <a:off x="0" y="603794"/>
            <a:ext cx="752933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150"/>
              </a:lnSpc>
              <a:buNone/>
            </a:pPr>
            <a:r>
              <a:rPr lang="en-US" sz="180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Updated GANTT Chart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644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39" y="366909"/>
            <a:ext cx="4997188" cy="74957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4362" y="1002480"/>
            <a:ext cx="36582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754422" y="3051572"/>
            <a:ext cx="3851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4199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34F06-07B9-5E3C-9E68-B6B84DEA1E89}"/>
              </a:ext>
            </a:extLst>
          </p:cNvPr>
          <p:cNvSpPr txBox="1"/>
          <p:nvPr/>
        </p:nvSpPr>
        <p:spPr>
          <a:xfrm>
            <a:off x="6624660" y="2169833"/>
            <a:ext cx="5644504" cy="481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indent="-635">
              <a:lnSpc>
                <a:spcPct val="116700"/>
              </a:lnSpc>
              <a:spcBef>
                <a:spcPts val="65"/>
              </a:spcBef>
            </a:pPr>
            <a:r>
              <a:rPr lang="en-US" sz="2400" b="0" spc="4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7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autonomous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waiters </a:t>
            </a:r>
            <a:r>
              <a:rPr lang="en-US" sz="2400" b="0" spc="4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signiﬁes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pivotal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4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shift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hospitality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sector.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5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2400" b="0" spc="48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embracing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US" sz="2400" b="0" spc="2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9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technology,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34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businesses</a:t>
            </a:r>
            <a:r>
              <a:rPr lang="en-US" sz="2400" b="0" spc="2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5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8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</a:t>
            </a:r>
            <a:r>
              <a:rPr lang="en-US" sz="2400" b="0" spc="39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29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quality,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costs,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9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meet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9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evolving </a:t>
            </a:r>
            <a:r>
              <a:rPr lang="en-US" sz="2400" b="0" spc="4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expectations</a:t>
            </a:r>
            <a:r>
              <a:rPr lang="en-US" sz="2400" b="0" spc="204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0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customers.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b="0" spc="204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2400" b="0" spc="2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4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bright</a:t>
            </a:r>
            <a:r>
              <a:rPr lang="en-US" sz="2400" b="0" spc="204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2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400" b="0" spc="4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those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7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willing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7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innovate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400" b="0" spc="2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pc="3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335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84158" y="4841307"/>
            <a:ext cx="4636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50000"/>
                  </a:schemeClr>
                </a:solidFill>
                <a:latin typeface="Gelasio Semi Bold" pitchFamily="34" charset="0"/>
                <a:cs typeface="Gelasio Semi Bold" pitchFamily="34" charset="-120"/>
              </a:rPr>
              <a:t>Thank you!</a:t>
            </a:r>
            <a:endParaRPr lang="en-US" sz="44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55174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5221" y="5171003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4329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85221" y="6693218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6EF5F-324A-7BBB-1D9F-0A2BD28B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2A8E7F2-DE62-E116-C11C-F390E1A8F909}"/>
              </a:ext>
            </a:extLst>
          </p:cNvPr>
          <p:cNvSpPr/>
          <p:nvPr/>
        </p:nvSpPr>
        <p:spPr>
          <a:xfrm>
            <a:off x="2566753" y="1087460"/>
            <a:ext cx="5472883" cy="943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b="1" dirty="0">
                <a:solidFill>
                  <a:schemeClr val="accent5">
                    <a:lumMod val="50000"/>
                  </a:schemeClr>
                </a:solidFill>
                <a:ea typeface="Gelasio Semi Bold" pitchFamily="34" charset="-122"/>
                <a:cs typeface="Gelasio Semi Bold" pitchFamily="34" charset="-120"/>
              </a:rPr>
              <a:t>Our team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8321F59-834A-7671-D6C1-CBB31C144A6C}"/>
              </a:ext>
            </a:extLst>
          </p:cNvPr>
          <p:cNvSpPr/>
          <p:nvPr/>
        </p:nvSpPr>
        <p:spPr>
          <a:xfrm>
            <a:off x="5527447" y="7751796"/>
            <a:ext cx="5734332" cy="61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0E253358-A65D-A9C6-1FDC-FC3B89C7D8D4}"/>
              </a:ext>
            </a:extLst>
          </p:cNvPr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543B004-5298-41DA-A304-3BCFA3302D63}"/>
              </a:ext>
            </a:extLst>
          </p:cNvPr>
          <p:cNvSpPr/>
          <p:nvPr/>
        </p:nvSpPr>
        <p:spPr>
          <a:xfrm>
            <a:off x="6756440" y="5821561"/>
            <a:ext cx="25663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9C66E5-BA03-5822-2854-615A3404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435" y="399327"/>
            <a:ext cx="4953964" cy="7430946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BE51F1FB-D5AD-DE87-295D-7CB77651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753" y="1148364"/>
            <a:ext cx="566976" cy="566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1C04FF-96C2-5569-B41B-3A83034C7338}"/>
              </a:ext>
            </a:extLst>
          </p:cNvPr>
          <p:cNvSpPr txBox="1"/>
          <p:nvPr/>
        </p:nvSpPr>
        <p:spPr>
          <a:xfrm>
            <a:off x="1858273" y="3159261"/>
            <a:ext cx="7338348" cy="222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Supun</a:t>
            </a:r>
            <a:r>
              <a:rPr lang="en-US" sz="2800" kern="10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Wickrama – KAHDSE24.2F- 048</a:t>
            </a:r>
            <a:endParaRPr lang="en-US" sz="2800" kern="100" dirty="0">
              <a:solidFill>
                <a:schemeClr val="accent4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Chamudhitha</a:t>
            </a:r>
            <a:r>
              <a:rPr lang="en-US" sz="2800" kern="10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kern="10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Pemarathna</a:t>
            </a:r>
            <a:r>
              <a:rPr lang="en-US" sz="2800" kern="10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KAHDSE24.2F- 035</a:t>
            </a:r>
            <a:endParaRPr lang="en-US" sz="2800" kern="100" dirty="0">
              <a:solidFill>
                <a:schemeClr val="accent4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Lakith</a:t>
            </a:r>
            <a:r>
              <a:rPr lang="en-US" sz="2800" kern="10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kern="10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Abeywarna</a:t>
            </a:r>
            <a:r>
              <a:rPr lang="en-US" sz="2800" kern="10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KAHDSE24.2F- 036</a:t>
            </a:r>
            <a:endParaRPr lang="en-US" sz="2800" kern="100" dirty="0">
              <a:solidFill>
                <a:schemeClr val="accent4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 err="1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Jalani</a:t>
            </a:r>
            <a:r>
              <a:rPr lang="en-US" sz="2800" kern="10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Samarakoon - KAHDSE24.2F- 031</a:t>
            </a:r>
            <a:endParaRPr lang="en-US" sz="2800" kern="100" dirty="0">
              <a:solidFill>
                <a:schemeClr val="accent4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48857" y="1027299"/>
            <a:ext cx="82821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48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1979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3BDD8-7F51-F156-FF9D-3091770C0013}"/>
              </a:ext>
            </a:extLst>
          </p:cNvPr>
          <p:cNvSpPr txBox="1"/>
          <p:nvPr/>
        </p:nvSpPr>
        <p:spPr>
          <a:xfrm>
            <a:off x="1598215" y="2172491"/>
            <a:ext cx="73152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Revolutionizing Hospitality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 Autonomous robot waiters improve efficiency and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Key Focus Areas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 Implementation in modern service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 Benefits, challenges, and future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Business Relevance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: Crucial for staying competitive in a fast-evolving market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0E6504E9-3910-127D-05E7-8B8C1D54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166" y="416688"/>
            <a:ext cx="4930815" cy="73962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394" y="411878"/>
            <a:ext cx="4995645" cy="7493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03766" y="1011557"/>
            <a:ext cx="8090437" cy="1331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Gelasio Semi Bold" panose="020B0604020202020204" charset="0"/>
              <a:ea typeface="Calibri" panose="020F0502020204030204" pitchFamily="34" charset="0"/>
              <a:cs typeface="Gelasio Semi Bold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62343" y="3251355"/>
            <a:ext cx="3515656" cy="147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marR="0" indent="-28575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3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B666D254-C8D7-0045-BEFA-22B2D8BEB91F}"/>
              </a:ext>
            </a:extLst>
          </p:cNvPr>
          <p:cNvSpPr/>
          <p:nvPr/>
        </p:nvSpPr>
        <p:spPr>
          <a:xfrm>
            <a:off x="3250606" y="2916820"/>
            <a:ext cx="5961930" cy="3155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Advanced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Interaction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Adaptability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Improvement</a:t>
            </a: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42BB2073-6235-BF5A-BE83-7078FB3C4565}"/>
              </a:ext>
            </a:extLst>
          </p:cNvPr>
          <p:cNvSpPr/>
          <p:nvPr/>
        </p:nvSpPr>
        <p:spPr>
          <a:xfrm>
            <a:off x="3972044" y="6195774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3125B-B929-D6AE-D135-ADD035F110DA}"/>
              </a:ext>
            </a:extLst>
          </p:cNvPr>
          <p:cNvSpPr txBox="1"/>
          <p:nvPr/>
        </p:nvSpPr>
        <p:spPr>
          <a:xfrm>
            <a:off x="955260" y="1358503"/>
            <a:ext cx="9861631" cy="520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2850"/>
              </a:lnSpc>
            </a:pPr>
            <a:r>
              <a:rPr lang="en-US" sz="4400" spc="40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</a:t>
            </a:r>
            <a:r>
              <a:rPr lang="en-US" sz="4400" spc="44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Behind</a:t>
            </a:r>
            <a:r>
              <a:rPr lang="en-US" sz="4400" spc="21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spc="38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 </a:t>
            </a:r>
            <a:r>
              <a:rPr lang="en-US" sz="4400" spc="335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Waiters</a:t>
            </a:r>
            <a:endParaRPr lang="en-US" sz="4400" u="sng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A1CFD6-580C-A119-67E3-1247C392EF3A}"/>
              </a:ext>
            </a:extLst>
          </p:cNvPr>
          <p:cNvSpPr txBox="1"/>
          <p:nvPr/>
        </p:nvSpPr>
        <p:spPr>
          <a:xfrm>
            <a:off x="5886076" y="3198178"/>
            <a:ext cx="3866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66732" y="6370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kern="100" spc="3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HARDWARE COMPONENTS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666732" y="1643606"/>
            <a:ext cx="8060843" cy="5651962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507004" y="3660282"/>
            <a:ext cx="31807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810491" y="1643606"/>
            <a:ext cx="8097416" cy="4583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Robot Platform:</a:t>
            </a:r>
          </a:p>
          <a:p>
            <a:pPr marL="0" marR="0" algn="l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Chassis with motors and wheels.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Microcontroller:</a:t>
            </a:r>
          </a:p>
          <a:p>
            <a:pPr marL="0" marR="0" algn="l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ESP32 for movement control and Wi-Fi communication.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Motor Driver:</a:t>
            </a:r>
          </a:p>
          <a:p>
            <a:pPr marL="0" marR="0" algn="l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L298N or similar for motor control.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Power Supply:</a:t>
            </a:r>
          </a:p>
          <a:p>
            <a:pPr marL="0" marR="0" algn="l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Battery pack for robot operation.</a:t>
            </a:r>
          </a:p>
          <a:p>
            <a:pPr marL="342900" marR="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camera</a:t>
            </a:r>
          </a:p>
          <a:p>
            <a:pPr marL="0" marR="0" algn="l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High-resolution camera for reliable tracking.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98681" y="41586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255FB-E32A-F5EE-CC03-9BAFD7E9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D1FFFD-F2C2-D415-0B44-2B0CC2C58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398B9B6-3BF5-CAF8-3647-051052474B8A}"/>
              </a:ext>
            </a:extLst>
          </p:cNvPr>
          <p:cNvSpPr/>
          <p:nvPr/>
        </p:nvSpPr>
        <p:spPr>
          <a:xfrm>
            <a:off x="6716807" y="949233"/>
            <a:ext cx="7019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Development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B95EE27-FD61-B82A-CCA7-0AD9C9F1AEA2}"/>
              </a:ext>
            </a:extLst>
          </p:cNvPr>
          <p:cNvSpPr/>
          <p:nvPr/>
        </p:nvSpPr>
        <p:spPr>
          <a:xfrm>
            <a:off x="6178198" y="2270526"/>
            <a:ext cx="7019121" cy="4864885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B05976E-39A7-A30E-18B6-DAFFD0CB226F}"/>
              </a:ext>
            </a:extLst>
          </p:cNvPr>
          <p:cNvSpPr/>
          <p:nvPr/>
        </p:nvSpPr>
        <p:spPr>
          <a:xfrm>
            <a:off x="6507004" y="3660282"/>
            <a:ext cx="31807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63056D9-EB25-A99E-8D46-1322BF65EA72}"/>
              </a:ext>
            </a:extLst>
          </p:cNvPr>
          <p:cNvSpPr/>
          <p:nvPr/>
        </p:nvSpPr>
        <p:spPr>
          <a:xfrm>
            <a:off x="6716807" y="3495554"/>
            <a:ext cx="6354502" cy="3055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Arduino IDE for ESP32 programming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library for image recognition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wokwi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simulations and testing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R="0" lvl="0" algn="l">
              <a:lnSpc>
                <a:spcPct val="107000"/>
              </a:lnSpc>
              <a:spcAft>
                <a:spcPts val="800"/>
              </a:spcAft>
            </a:pPr>
            <a:endParaRPr lang="en-US" sz="2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0715EB3-150A-A1B1-05D7-1FFACD2A9D5E}"/>
              </a:ext>
            </a:extLst>
          </p:cNvPr>
          <p:cNvSpPr/>
          <p:nvPr/>
        </p:nvSpPr>
        <p:spPr>
          <a:xfrm>
            <a:off x="10398681" y="41586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1114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B72F8-427B-38E5-264C-342A540EA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620EB0D-6191-1BB4-E0A3-B7E53B527345}"/>
              </a:ext>
            </a:extLst>
          </p:cNvPr>
          <p:cNvSpPr/>
          <p:nvPr/>
        </p:nvSpPr>
        <p:spPr>
          <a:xfrm>
            <a:off x="6530155" y="9956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latin typeface="Gelasio Semi Bold" pitchFamily="34" charset="0"/>
                <a:cs typeface="Gelasio Semi Bold" pitchFamily="34" charset="-120"/>
              </a:rPr>
              <a:t>DESIGN &amp; CIRCUIT</a:t>
            </a:r>
            <a:endParaRPr lang="en-US" sz="4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9E1EC45-9100-D784-E3C6-A13B545894ED}"/>
              </a:ext>
            </a:extLst>
          </p:cNvPr>
          <p:cNvSpPr/>
          <p:nvPr/>
        </p:nvSpPr>
        <p:spPr>
          <a:xfrm>
            <a:off x="8050036" y="5147248"/>
            <a:ext cx="4697290" cy="118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AFCE6AD-3573-B313-1EC8-DCFDF1C557EA}"/>
              </a:ext>
            </a:extLst>
          </p:cNvPr>
          <p:cNvSpPr/>
          <p:nvPr/>
        </p:nvSpPr>
        <p:spPr>
          <a:xfrm>
            <a:off x="10398681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079D8FE-3C7E-5155-6CFC-EDB7EDCD9881}"/>
              </a:ext>
            </a:extLst>
          </p:cNvPr>
          <p:cNvSpPr/>
          <p:nvPr/>
        </p:nvSpPr>
        <p:spPr>
          <a:xfrm>
            <a:off x="10398681" y="41586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D57BAD5-489E-4A8D-261E-3BC0A3A85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091" y="2266759"/>
            <a:ext cx="665191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 Waiter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Delivers orders using advanced navigation capabilities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Camera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Monitors and guides the robot for precise navigation and object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Charging Station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Enables automatic recharging, minimizing downtime.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 with Unique IDs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Arcuro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-coded tables ensure accurate order delivery. 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18951BD-328A-4F1D-6E0C-713DBDB7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46" y="184984"/>
            <a:ext cx="5239754" cy="78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120FB-114E-BBB0-85E7-417685189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1129043-853D-642D-1BB7-4C13D5C2E534}"/>
              </a:ext>
            </a:extLst>
          </p:cNvPr>
          <p:cNvSpPr/>
          <p:nvPr/>
        </p:nvSpPr>
        <p:spPr>
          <a:xfrm>
            <a:off x="3294292" y="7489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latin typeface="Gelasio Semi Bold" pitchFamily="34" charset="0"/>
                <a:cs typeface="Gelasio Semi Bold" pitchFamily="34" charset="-120"/>
              </a:rPr>
              <a:t>DESIGN &amp; CIRCUIT</a:t>
            </a:r>
            <a:endParaRPr lang="en-US" sz="4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0BCCCBD-3527-4D56-5D0F-5E2064B19717}"/>
              </a:ext>
            </a:extLst>
          </p:cNvPr>
          <p:cNvSpPr/>
          <p:nvPr/>
        </p:nvSpPr>
        <p:spPr>
          <a:xfrm>
            <a:off x="6507004" y="415861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D6AD213-6342-11E3-9491-DEB1AE180C9A}"/>
              </a:ext>
            </a:extLst>
          </p:cNvPr>
          <p:cNvSpPr/>
          <p:nvPr/>
        </p:nvSpPr>
        <p:spPr>
          <a:xfrm>
            <a:off x="10398681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7B9F6B9-2348-8ADA-5EEA-945013037E83}"/>
              </a:ext>
            </a:extLst>
          </p:cNvPr>
          <p:cNvSpPr/>
          <p:nvPr/>
        </p:nvSpPr>
        <p:spPr>
          <a:xfrm>
            <a:off x="10398681" y="41586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Picture 3" descr="A computer generated image of a car&#10;&#10;Description automatically generated with medium confidence">
            <a:extLst>
              <a:ext uri="{FF2B5EF4-FFF2-40B4-BE49-F238E27FC236}">
                <a16:creationId xmlns:a16="http://schemas.microsoft.com/office/drawing/2014/main" id="{05FB3324-C895-E3AB-06E8-473370B35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89" y="1670191"/>
            <a:ext cx="6997513" cy="4704671"/>
          </a:xfrm>
          <a:prstGeom prst="rect">
            <a:avLst/>
          </a:prstGeom>
        </p:spPr>
      </p:pic>
      <p:pic>
        <p:nvPicPr>
          <p:cNvPr id="10" name="Picture 9" descr="A small robot with wheels&#10;&#10;Description automatically generated">
            <a:extLst>
              <a:ext uri="{FF2B5EF4-FFF2-40B4-BE49-F238E27FC236}">
                <a16:creationId xmlns:a16="http://schemas.microsoft.com/office/drawing/2014/main" id="{C65CA1AE-279B-2E00-9FD8-E66977D7F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955" y="1670191"/>
            <a:ext cx="6092656" cy="4773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D0C629-9F18-98FC-781A-4C347C1B15F5}"/>
              </a:ext>
            </a:extLst>
          </p:cNvPr>
          <p:cNvSpPr txBox="1"/>
          <p:nvPr/>
        </p:nvSpPr>
        <p:spPr>
          <a:xfrm>
            <a:off x="9980579" y="6559409"/>
            <a:ext cx="2465407" cy="663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3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Iskoola Pota" panose="02020603050405030304" pitchFamily="18" charset="0"/>
              </a:rPr>
              <a:t> 3D design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Iskoola Pota" panose="020206030504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D93BF-E04E-E552-82F8-FE238A5951A9}"/>
              </a:ext>
            </a:extLst>
          </p:cNvPr>
          <p:cNvSpPr txBox="1"/>
          <p:nvPr/>
        </p:nvSpPr>
        <p:spPr>
          <a:xfrm>
            <a:off x="3294292" y="6576529"/>
            <a:ext cx="1833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100" dirty="0">
                <a:latin typeface="Calibri" panose="020F0502020204030204" pitchFamily="34" charset="0"/>
                <a:cs typeface="Iskoola Pota" panose="02020603050405030304" pitchFamily="18" charset="0"/>
              </a:rPr>
              <a:t>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7115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7104-8019-6533-7BBF-9BE87D0B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499ACA4-566C-1D54-2E1C-A8E179936F05}"/>
              </a:ext>
            </a:extLst>
          </p:cNvPr>
          <p:cNvSpPr/>
          <p:nvPr/>
        </p:nvSpPr>
        <p:spPr>
          <a:xfrm>
            <a:off x="4173968" y="8531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latin typeface="Gelasio Semi Bold" pitchFamily="34" charset="0"/>
                <a:cs typeface="Gelasio Semi Bold" pitchFamily="34" charset="-120"/>
              </a:rPr>
              <a:t>DESIGN &amp; CIRCUIT</a:t>
            </a:r>
            <a:endParaRPr lang="en-US" sz="44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DB10EF3-CE3C-C510-A8B4-A1BA6A08C5E2}"/>
              </a:ext>
            </a:extLst>
          </p:cNvPr>
          <p:cNvSpPr/>
          <p:nvPr/>
        </p:nvSpPr>
        <p:spPr>
          <a:xfrm>
            <a:off x="6507004" y="415861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5772039-FCDE-027B-F60C-C612033D7249}"/>
              </a:ext>
            </a:extLst>
          </p:cNvPr>
          <p:cNvSpPr/>
          <p:nvPr/>
        </p:nvSpPr>
        <p:spPr>
          <a:xfrm>
            <a:off x="10398681" y="3668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3821279-9DF0-C10B-F720-9AA552CC44D2}"/>
              </a:ext>
            </a:extLst>
          </p:cNvPr>
          <p:cNvSpPr/>
          <p:nvPr/>
        </p:nvSpPr>
        <p:spPr>
          <a:xfrm>
            <a:off x="10398681" y="41586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Picture 4" descr="A diagram of a remote control&#10;&#10;Description automatically generated">
            <a:extLst>
              <a:ext uri="{FF2B5EF4-FFF2-40B4-BE49-F238E27FC236}">
                <a16:creationId xmlns:a16="http://schemas.microsoft.com/office/drawing/2014/main" id="{4BBDFC77-CCD9-76AB-898E-A82BC719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593" y="1700836"/>
            <a:ext cx="10279945" cy="62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58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506</TotalTime>
  <Words>293</Words>
  <Application>Microsoft Office PowerPoint</Application>
  <PresentationFormat>Custom</PresentationFormat>
  <Paragraphs>76</Paragraphs>
  <Slides>14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Times New Roman</vt:lpstr>
      <vt:lpstr>Arial</vt:lpstr>
      <vt:lpstr>Garamond</vt:lpstr>
      <vt:lpstr>Gelasio Semi Bold</vt:lpstr>
      <vt:lpstr>Calibri</vt:lpstr>
      <vt:lpstr>Aptos</vt:lpstr>
      <vt:lpstr>Symbol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samarakoon H J I S</cp:lastModifiedBy>
  <cp:revision>18</cp:revision>
  <dcterms:created xsi:type="dcterms:W3CDTF">2025-01-19T10:05:55Z</dcterms:created>
  <dcterms:modified xsi:type="dcterms:W3CDTF">2025-03-21T05:45:02Z</dcterms:modified>
</cp:coreProperties>
</file>